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5" r:id="rId1"/>
  </p:sldMasterIdLst>
  <p:sldIdLst>
    <p:sldId id="256" r:id="rId2"/>
    <p:sldId id="257" r:id="rId3"/>
    <p:sldId id="258" r:id="rId4"/>
    <p:sldId id="259" r:id="rId5"/>
    <p:sldId id="260" r:id="rId6"/>
    <p:sldId id="261" r:id="rId7"/>
    <p:sldId id="264" r:id="rId8"/>
    <p:sldId id="262" r:id="rId9"/>
    <p:sldId id="265" r:id="rId10"/>
    <p:sldId id="266" r:id="rId11"/>
    <p:sldId id="267" r:id="rId12"/>
    <p:sldId id="269" r:id="rId13"/>
    <p:sldId id="270" r:id="rId14"/>
    <p:sldId id="271"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1"/>
  </p:normalViewPr>
  <p:slideViewPr>
    <p:cSldViewPr snapToGrid="0" snapToObjects="1">
      <p:cViewPr varScale="1">
        <p:scale>
          <a:sx n="106" d="100"/>
          <a:sy n="106" d="100"/>
        </p:scale>
        <p:origin x="69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848BC18-B42B-7147-BDFE-6511CFA1F60E}" type="datetimeFigureOut">
              <a:rPr lang="en-US" smtClean="0"/>
              <a:t>2/26/19</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33744928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48BC18-B42B-7147-BDFE-6511CFA1F60E}" type="datetimeFigureOut">
              <a:rPr lang="en-US" smtClean="0"/>
              <a:t>2/26/19</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11907645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48BC18-B42B-7147-BDFE-6511CFA1F60E}" type="datetimeFigureOut">
              <a:rPr lang="en-US" smtClean="0"/>
              <a:t>2/26/19</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29D319C-94CB-434A-90F3-4DEDD81965BF}"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994078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F848BC18-B42B-7147-BDFE-6511CFA1F60E}" type="datetimeFigureOut">
              <a:rPr lang="en-US" smtClean="0"/>
              <a:t>2/26/19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38326286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F848BC18-B42B-7147-BDFE-6511CFA1F60E}" type="datetimeFigureOut">
              <a:rPr lang="en-US" smtClean="0"/>
              <a:t>2/26/19</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29D319C-94CB-434A-90F3-4DEDD81965BF}"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1984646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F848BC18-B42B-7147-BDFE-6511CFA1F60E}" type="datetimeFigureOut">
              <a:rPr lang="en-US" smtClean="0"/>
              <a:t>2/26/19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27734359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48BC18-B42B-7147-BDFE-6511CFA1F60E}" type="datetimeFigureOut">
              <a:rPr lang="en-US" smtClean="0"/>
              <a:t>2/26/19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25319731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48BC18-B42B-7147-BDFE-6511CFA1F60E}" type="datetimeFigureOut">
              <a:rPr lang="en-US" smtClean="0"/>
              <a:t>2/26/19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2955855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48BC18-B42B-7147-BDFE-6511CFA1F60E}" type="datetimeFigureOut">
              <a:rPr lang="en-US" smtClean="0"/>
              <a:t>2/26/19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4148967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48BC18-B42B-7147-BDFE-6511CFA1F60E}" type="datetimeFigureOut">
              <a:rPr lang="en-US" smtClean="0"/>
              <a:t>2/26/19</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3467159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848BC18-B42B-7147-BDFE-6511CFA1F60E}" type="datetimeFigureOut">
              <a:rPr lang="en-US" smtClean="0"/>
              <a:t>2/26/19</a:t>
            </a:fld>
            <a:endParaRPr lang="en-US"/>
          </a:p>
        </p:txBody>
      </p:sp>
      <p:sp>
        <p:nvSpPr>
          <p:cNvPr id="6" name="Footer Placeholder 5"/>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380909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848BC18-B42B-7147-BDFE-6511CFA1F60E}" type="datetimeFigureOut">
              <a:rPr lang="en-US" smtClean="0"/>
              <a:t>2/26/19</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3269684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848BC18-B42B-7147-BDFE-6511CFA1F60E}" type="datetimeFigureOut">
              <a:rPr lang="en-US" smtClean="0"/>
              <a:t>2/26/19</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3287947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48BC18-B42B-7147-BDFE-6511CFA1F60E}" type="datetimeFigureOut">
              <a:rPr lang="en-US" smtClean="0"/>
              <a:t>2/26/19</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2516354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848BC18-B42B-7147-BDFE-6511CFA1F60E}" type="datetimeFigureOut">
              <a:rPr lang="en-US" smtClean="0"/>
              <a:t>2/26/19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3207173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848BC18-B42B-7147-BDFE-6511CFA1F60E}" type="datetimeFigureOut">
              <a:rPr lang="en-US" smtClean="0"/>
              <a:t>2/26/19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29D319C-94CB-434A-90F3-4DEDD81965BF}" type="slidenum">
              <a:rPr lang="en-US" smtClean="0"/>
              <a:t>‹#›</a:t>
            </a:fld>
            <a:endParaRPr lang="en-US"/>
          </a:p>
        </p:txBody>
      </p:sp>
    </p:spTree>
    <p:extLst>
      <p:ext uri="{BB962C8B-B14F-4D97-AF65-F5344CB8AC3E}">
        <p14:creationId xmlns:p14="http://schemas.microsoft.com/office/powerpoint/2010/main" val="1205766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848BC18-B42B-7147-BDFE-6511CFA1F60E}" type="datetimeFigureOut">
              <a:rPr lang="en-US" smtClean="0"/>
              <a:t>2/26/19</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E29D319C-94CB-434A-90F3-4DEDD81965BF}" type="slidenum">
              <a:rPr lang="en-US" smtClean="0"/>
              <a:t>‹#›</a:t>
            </a:fld>
            <a:endParaRPr lang="en-US"/>
          </a:p>
        </p:txBody>
      </p:sp>
    </p:spTree>
    <p:extLst>
      <p:ext uri="{BB962C8B-B14F-4D97-AF65-F5344CB8AC3E}">
        <p14:creationId xmlns:p14="http://schemas.microsoft.com/office/powerpoint/2010/main" val="1133891684"/>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DDC5A-88D9-3E48-87A8-37E9288B1886}"/>
              </a:ext>
            </a:extLst>
          </p:cNvPr>
          <p:cNvSpPr>
            <a:spLocks noGrp="1"/>
          </p:cNvSpPr>
          <p:nvPr>
            <p:ph type="ctrTitle"/>
          </p:nvPr>
        </p:nvSpPr>
        <p:spPr/>
        <p:txBody>
          <a:bodyPr>
            <a:normAutofit fontScale="90000"/>
          </a:bodyPr>
          <a:lstStyle/>
          <a:p>
            <a:br>
              <a:rPr lang="en-US" dirty="0"/>
            </a:br>
            <a:br>
              <a:rPr lang="en-US" dirty="0"/>
            </a:br>
            <a:r>
              <a:rPr lang="en-US" b="1" dirty="0"/>
              <a:t>Sentiment Analysis for Amazon Reviews</a:t>
            </a:r>
            <a:br>
              <a:rPr lang="en-US" b="1" dirty="0"/>
            </a:br>
            <a:r>
              <a:rPr lang="en-US" b="1" dirty="0">
                <a:solidFill>
                  <a:srgbClr val="002060"/>
                </a:solidFill>
              </a:rPr>
              <a:t>Milestone-1</a:t>
            </a:r>
            <a:r>
              <a:rPr lang="en-US" b="1" dirty="0"/>
              <a:t> </a:t>
            </a:r>
            <a:endParaRPr lang="en-US" dirty="0"/>
          </a:p>
        </p:txBody>
      </p:sp>
      <p:sp>
        <p:nvSpPr>
          <p:cNvPr id="3" name="Subtitle 2">
            <a:extLst>
              <a:ext uri="{FF2B5EF4-FFF2-40B4-BE49-F238E27FC236}">
                <a16:creationId xmlns:a16="http://schemas.microsoft.com/office/drawing/2014/main" id="{3605CD61-C6F1-1544-A371-8B76B00FFFEC}"/>
              </a:ext>
            </a:extLst>
          </p:cNvPr>
          <p:cNvSpPr>
            <a:spLocks noGrp="1"/>
          </p:cNvSpPr>
          <p:nvPr>
            <p:ph type="subTitle" idx="1"/>
          </p:nvPr>
        </p:nvSpPr>
        <p:spPr/>
        <p:txBody>
          <a:bodyPr>
            <a:normAutofit/>
          </a:bodyPr>
          <a:lstStyle/>
          <a:p>
            <a:endParaRPr lang="en-US" b="1" dirty="0">
              <a:solidFill>
                <a:srgbClr val="0070C0"/>
              </a:solidFill>
            </a:endParaRPr>
          </a:p>
          <a:p>
            <a:r>
              <a:rPr lang="en-US" b="1" dirty="0" err="1">
                <a:solidFill>
                  <a:srgbClr val="0070C0"/>
                </a:solidFill>
              </a:rPr>
              <a:t>Huseyin</a:t>
            </a:r>
            <a:r>
              <a:rPr lang="en-US" b="1" dirty="0">
                <a:solidFill>
                  <a:srgbClr val="0070C0"/>
                </a:solidFill>
              </a:rPr>
              <a:t> YILMAZ</a:t>
            </a:r>
          </a:p>
        </p:txBody>
      </p:sp>
    </p:spTree>
    <p:extLst>
      <p:ext uri="{BB962C8B-B14F-4D97-AF65-F5344CB8AC3E}">
        <p14:creationId xmlns:p14="http://schemas.microsoft.com/office/powerpoint/2010/main" val="22519796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40413-DBB2-C845-B07B-8884BD0D08A1}"/>
              </a:ext>
            </a:extLst>
          </p:cNvPr>
          <p:cNvSpPr>
            <a:spLocks noGrp="1"/>
          </p:cNvSpPr>
          <p:nvPr>
            <p:ph type="title"/>
          </p:nvPr>
        </p:nvSpPr>
        <p:spPr>
          <a:xfrm>
            <a:off x="2478505" y="215036"/>
            <a:ext cx="8911687" cy="1280890"/>
          </a:xfrm>
        </p:spPr>
        <p:txBody>
          <a:bodyPr/>
          <a:lstStyle/>
          <a:p>
            <a:r>
              <a:rPr lang="en-US" dirty="0"/>
              <a:t>Exploratory Data Analysis</a:t>
            </a:r>
            <a:br>
              <a:rPr lang="en-US" dirty="0"/>
            </a:br>
            <a:r>
              <a:rPr lang="en-US" sz="2400" dirty="0">
                <a:solidFill>
                  <a:srgbClr val="7030A0"/>
                </a:solidFill>
              </a:rPr>
              <a:t>“Product” feature</a:t>
            </a:r>
          </a:p>
        </p:txBody>
      </p:sp>
      <p:sp>
        <p:nvSpPr>
          <p:cNvPr id="3" name="Content Placeholder 2">
            <a:extLst>
              <a:ext uri="{FF2B5EF4-FFF2-40B4-BE49-F238E27FC236}">
                <a16:creationId xmlns:a16="http://schemas.microsoft.com/office/drawing/2014/main" id="{9392586E-EE71-0A4A-9263-BB782BA0BA32}"/>
              </a:ext>
            </a:extLst>
          </p:cNvPr>
          <p:cNvSpPr>
            <a:spLocks noGrp="1"/>
          </p:cNvSpPr>
          <p:nvPr>
            <p:ph idx="1"/>
          </p:nvPr>
        </p:nvSpPr>
        <p:spPr>
          <a:xfrm>
            <a:off x="2589212" y="4355438"/>
            <a:ext cx="8915400" cy="2310058"/>
          </a:xfrm>
        </p:spPr>
        <p:txBody>
          <a:bodyPr>
            <a:normAutofit/>
          </a:bodyPr>
          <a:lstStyle/>
          <a:p>
            <a:pPr marL="0" indent="0">
              <a:buNone/>
            </a:pPr>
            <a:endParaRPr lang="en-US" dirty="0"/>
          </a:p>
          <a:p>
            <a:r>
              <a:rPr lang="en-US" dirty="0"/>
              <a:t>• The correlation (red lines in scatter plots) between feedbacks and ratings are very small and neglectable. </a:t>
            </a:r>
          </a:p>
          <a:p>
            <a:r>
              <a:rPr lang="en-US" dirty="0"/>
              <a:t>• Feedback outliers can provide the information of what customers like most about a specific product, and company can use this information for further improvements of the related products. </a:t>
            </a:r>
          </a:p>
        </p:txBody>
      </p:sp>
      <p:pic>
        <p:nvPicPr>
          <p:cNvPr id="4" name="Picture 3">
            <a:extLst>
              <a:ext uri="{FF2B5EF4-FFF2-40B4-BE49-F238E27FC236}">
                <a16:creationId xmlns:a16="http://schemas.microsoft.com/office/drawing/2014/main" id="{05579DBD-62FF-5A48-BDB3-CE60008E31B6}"/>
              </a:ext>
            </a:extLst>
          </p:cNvPr>
          <p:cNvPicPr>
            <a:picLocks noChangeAspect="1"/>
          </p:cNvPicPr>
          <p:nvPr/>
        </p:nvPicPr>
        <p:blipFill>
          <a:blip r:embed="rId2"/>
          <a:stretch>
            <a:fillRect/>
          </a:stretch>
        </p:blipFill>
        <p:spPr>
          <a:xfrm>
            <a:off x="3262813" y="1179095"/>
            <a:ext cx="7568197" cy="3171771"/>
          </a:xfrm>
          <a:prstGeom prst="rect">
            <a:avLst/>
          </a:prstGeom>
        </p:spPr>
      </p:pic>
    </p:spTree>
    <p:extLst>
      <p:ext uri="{BB962C8B-B14F-4D97-AF65-F5344CB8AC3E}">
        <p14:creationId xmlns:p14="http://schemas.microsoft.com/office/powerpoint/2010/main" val="3791061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40413-DBB2-C845-B07B-8884BD0D08A1}"/>
              </a:ext>
            </a:extLst>
          </p:cNvPr>
          <p:cNvSpPr>
            <a:spLocks noGrp="1"/>
          </p:cNvSpPr>
          <p:nvPr>
            <p:ph type="title"/>
          </p:nvPr>
        </p:nvSpPr>
        <p:spPr>
          <a:xfrm>
            <a:off x="2478505" y="215036"/>
            <a:ext cx="8911687" cy="1280890"/>
          </a:xfrm>
        </p:spPr>
        <p:txBody>
          <a:bodyPr/>
          <a:lstStyle/>
          <a:p>
            <a:r>
              <a:rPr lang="en-US" dirty="0"/>
              <a:t>Exploratory Data Analysis</a:t>
            </a:r>
            <a:br>
              <a:rPr lang="en-US" dirty="0"/>
            </a:br>
            <a:r>
              <a:rPr lang="en-US" sz="2400" dirty="0">
                <a:solidFill>
                  <a:srgbClr val="7030A0"/>
                </a:solidFill>
              </a:rPr>
              <a:t>“Review length” feature</a:t>
            </a:r>
          </a:p>
        </p:txBody>
      </p:sp>
      <p:sp>
        <p:nvSpPr>
          <p:cNvPr id="3" name="Content Placeholder 2">
            <a:extLst>
              <a:ext uri="{FF2B5EF4-FFF2-40B4-BE49-F238E27FC236}">
                <a16:creationId xmlns:a16="http://schemas.microsoft.com/office/drawing/2014/main" id="{9392586E-EE71-0A4A-9263-BB782BA0BA32}"/>
              </a:ext>
            </a:extLst>
          </p:cNvPr>
          <p:cNvSpPr>
            <a:spLocks noGrp="1"/>
          </p:cNvSpPr>
          <p:nvPr>
            <p:ph idx="1"/>
          </p:nvPr>
        </p:nvSpPr>
        <p:spPr>
          <a:xfrm>
            <a:off x="2589212" y="4439662"/>
            <a:ext cx="8915400" cy="2310058"/>
          </a:xfrm>
        </p:spPr>
        <p:txBody>
          <a:bodyPr>
            <a:normAutofit/>
          </a:bodyPr>
          <a:lstStyle/>
          <a:p>
            <a:pPr marL="0" indent="0">
              <a:buNone/>
            </a:pPr>
            <a:endParaRPr lang="en-US" dirty="0"/>
          </a:p>
          <a:p>
            <a:r>
              <a:rPr lang="en-US" dirty="0"/>
              <a:t>• There is a very slight negative correlation between Review Length and Rating Classes. </a:t>
            </a:r>
          </a:p>
          <a:p>
            <a:r>
              <a:rPr lang="en-US" dirty="0"/>
              <a:t>• Most of the reviews have less than 200 words. </a:t>
            </a:r>
          </a:p>
          <a:p>
            <a:r>
              <a:rPr lang="en-US" dirty="0"/>
              <a:t>• Boxplots show us that customers tend to using more words when they give 2 , 3 and 4 ratings. </a:t>
            </a:r>
          </a:p>
        </p:txBody>
      </p:sp>
      <p:pic>
        <p:nvPicPr>
          <p:cNvPr id="5" name="Picture 4">
            <a:extLst>
              <a:ext uri="{FF2B5EF4-FFF2-40B4-BE49-F238E27FC236}">
                <a16:creationId xmlns:a16="http://schemas.microsoft.com/office/drawing/2014/main" id="{889859FD-094E-4942-9799-083269213F6A}"/>
              </a:ext>
            </a:extLst>
          </p:cNvPr>
          <p:cNvPicPr>
            <a:picLocks noChangeAspect="1"/>
          </p:cNvPicPr>
          <p:nvPr/>
        </p:nvPicPr>
        <p:blipFill>
          <a:blip r:embed="rId2"/>
          <a:stretch>
            <a:fillRect/>
          </a:stretch>
        </p:blipFill>
        <p:spPr>
          <a:xfrm>
            <a:off x="3390767" y="1191122"/>
            <a:ext cx="7312290" cy="3598111"/>
          </a:xfrm>
          <a:prstGeom prst="rect">
            <a:avLst/>
          </a:prstGeom>
        </p:spPr>
      </p:pic>
    </p:spTree>
    <p:extLst>
      <p:ext uri="{BB962C8B-B14F-4D97-AF65-F5344CB8AC3E}">
        <p14:creationId xmlns:p14="http://schemas.microsoft.com/office/powerpoint/2010/main" val="2485931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40413-DBB2-C845-B07B-8884BD0D08A1}"/>
              </a:ext>
            </a:extLst>
          </p:cNvPr>
          <p:cNvSpPr>
            <a:spLocks noGrp="1"/>
          </p:cNvSpPr>
          <p:nvPr>
            <p:ph type="title"/>
          </p:nvPr>
        </p:nvSpPr>
        <p:spPr>
          <a:xfrm>
            <a:off x="2478505" y="215036"/>
            <a:ext cx="8911687" cy="1280890"/>
          </a:xfrm>
        </p:spPr>
        <p:txBody>
          <a:bodyPr/>
          <a:lstStyle/>
          <a:p>
            <a:r>
              <a:rPr lang="en-US" dirty="0"/>
              <a:t>Exploratory Data Analysis</a:t>
            </a:r>
            <a:br>
              <a:rPr lang="en-US" dirty="0"/>
            </a:br>
            <a:r>
              <a:rPr lang="en-US" sz="2400" dirty="0">
                <a:solidFill>
                  <a:srgbClr val="7030A0"/>
                </a:solidFill>
              </a:rPr>
              <a:t>Correlation Matrix</a:t>
            </a:r>
          </a:p>
        </p:txBody>
      </p:sp>
      <p:sp>
        <p:nvSpPr>
          <p:cNvPr id="3" name="Content Placeholder 2">
            <a:extLst>
              <a:ext uri="{FF2B5EF4-FFF2-40B4-BE49-F238E27FC236}">
                <a16:creationId xmlns:a16="http://schemas.microsoft.com/office/drawing/2014/main" id="{9392586E-EE71-0A4A-9263-BB782BA0BA32}"/>
              </a:ext>
            </a:extLst>
          </p:cNvPr>
          <p:cNvSpPr>
            <a:spLocks noGrp="1"/>
          </p:cNvSpPr>
          <p:nvPr>
            <p:ph idx="1"/>
          </p:nvPr>
        </p:nvSpPr>
        <p:spPr>
          <a:xfrm>
            <a:off x="2589212" y="5426247"/>
            <a:ext cx="8915400" cy="1179095"/>
          </a:xfrm>
        </p:spPr>
        <p:txBody>
          <a:bodyPr>
            <a:normAutofit/>
          </a:bodyPr>
          <a:lstStyle/>
          <a:p>
            <a:pPr marL="0" indent="0">
              <a:buNone/>
            </a:pPr>
            <a:endParaRPr lang="en-US" dirty="0"/>
          </a:p>
          <a:p>
            <a:r>
              <a:rPr lang="en-US" dirty="0"/>
              <a:t>As seen above correlation matrix, there is no strong correlation between any two numeric variables. </a:t>
            </a:r>
          </a:p>
        </p:txBody>
      </p:sp>
      <p:pic>
        <p:nvPicPr>
          <p:cNvPr id="4" name="Picture 3">
            <a:extLst>
              <a:ext uri="{FF2B5EF4-FFF2-40B4-BE49-F238E27FC236}">
                <a16:creationId xmlns:a16="http://schemas.microsoft.com/office/drawing/2014/main" id="{A6FF9C19-FEF7-6A43-9840-2969A236D891}"/>
              </a:ext>
            </a:extLst>
          </p:cNvPr>
          <p:cNvPicPr>
            <a:picLocks noChangeAspect="1"/>
          </p:cNvPicPr>
          <p:nvPr/>
        </p:nvPicPr>
        <p:blipFill>
          <a:blip r:embed="rId2"/>
          <a:stretch>
            <a:fillRect/>
          </a:stretch>
        </p:blipFill>
        <p:spPr>
          <a:xfrm>
            <a:off x="3965839" y="1191133"/>
            <a:ext cx="6162145" cy="4403558"/>
          </a:xfrm>
          <a:prstGeom prst="rect">
            <a:avLst/>
          </a:prstGeom>
        </p:spPr>
      </p:pic>
    </p:spTree>
    <p:extLst>
      <p:ext uri="{BB962C8B-B14F-4D97-AF65-F5344CB8AC3E}">
        <p14:creationId xmlns:p14="http://schemas.microsoft.com/office/powerpoint/2010/main" val="39504250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40413-DBB2-C845-B07B-8884BD0D08A1}"/>
              </a:ext>
            </a:extLst>
          </p:cNvPr>
          <p:cNvSpPr>
            <a:spLocks noGrp="1"/>
          </p:cNvSpPr>
          <p:nvPr>
            <p:ph type="title"/>
          </p:nvPr>
        </p:nvSpPr>
        <p:spPr>
          <a:xfrm>
            <a:off x="2478505" y="215036"/>
            <a:ext cx="8911687" cy="1280890"/>
          </a:xfrm>
        </p:spPr>
        <p:txBody>
          <a:bodyPr/>
          <a:lstStyle/>
          <a:p>
            <a:r>
              <a:rPr lang="en-US" dirty="0"/>
              <a:t>Exploratory Data Analysis</a:t>
            </a:r>
            <a:br>
              <a:rPr lang="en-US" dirty="0"/>
            </a:br>
            <a:r>
              <a:rPr lang="en-US" sz="2400" dirty="0">
                <a:solidFill>
                  <a:srgbClr val="7030A0"/>
                </a:solidFill>
              </a:rPr>
              <a:t>Correlation Matrix</a:t>
            </a:r>
          </a:p>
        </p:txBody>
      </p:sp>
      <p:sp>
        <p:nvSpPr>
          <p:cNvPr id="3" name="Content Placeholder 2">
            <a:extLst>
              <a:ext uri="{FF2B5EF4-FFF2-40B4-BE49-F238E27FC236}">
                <a16:creationId xmlns:a16="http://schemas.microsoft.com/office/drawing/2014/main" id="{9392586E-EE71-0A4A-9263-BB782BA0BA32}"/>
              </a:ext>
            </a:extLst>
          </p:cNvPr>
          <p:cNvSpPr>
            <a:spLocks noGrp="1"/>
          </p:cNvSpPr>
          <p:nvPr>
            <p:ph idx="1"/>
          </p:nvPr>
        </p:nvSpPr>
        <p:spPr>
          <a:xfrm>
            <a:off x="2589212" y="5342023"/>
            <a:ext cx="8915400" cy="1179095"/>
          </a:xfrm>
        </p:spPr>
        <p:txBody>
          <a:bodyPr>
            <a:normAutofit/>
          </a:bodyPr>
          <a:lstStyle/>
          <a:p>
            <a:pPr marL="0" indent="0">
              <a:buNone/>
            </a:pPr>
            <a:endParaRPr lang="en-US" dirty="0"/>
          </a:p>
          <a:p>
            <a:r>
              <a:rPr lang="en-US" dirty="0"/>
              <a:t>Most significant inference of text graphs is that there is a great number of matching words among review texts of different rating classes </a:t>
            </a:r>
          </a:p>
        </p:txBody>
      </p:sp>
      <p:pic>
        <p:nvPicPr>
          <p:cNvPr id="5" name="Picture 4">
            <a:extLst>
              <a:ext uri="{FF2B5EF4-FFF2-40B4-BE49-F238E27FC236}">
                <a16:creationId xmlns:a16="http://schemas.microsoft.com/office/drawing/2014/main" id="{D954042C-81E3-B54D-9A09-D89E71F8DFAE}"/>
              </a:ext>
            </a:extLst>
          </p:cNvPr>
          <p:cNvPicPr>
            <a:picLocks noChangeAspect="1"/>
          </p:cNvPicPr>
          <p:nvPr/>
        </p:nvPicPr>
        <p:blipFill>
          <a:blip r:embed="rId2"/>
          <a:stretch>
            <a:fillRect/>
          </a:stretch>
        </p:blipFill>
        <p:spPr>
          <a:xfrm>
            <a:off x="3812279" y="1236998"/>
            <a:ext cx="6244138" cy="4189249"/>
          </a:xfrm>
          <a:prstGeom prst="rect">
            <a:avLst/>
          </a:prstGeom>
        </p:spPr>
      </p:pic>
    </p:spTree>
    <p:extLst>
      <p:ext uri="{BB962C8B-B14F-4D97-AF65-F5344CB8AC3E}">
        <p14:creationId xmlns:p14="http://schemas.microsoft.com/office/powerpoint/2010/main" val="42837530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40413-DBB2-C845-B07B-8884BD0D08A1}"/>
              </a:ext>
            </a:extLst>
          </p:cNvPr>
          <p:cNvSpPr>
            <a:spLocks noGrp="1"/>
          </p:cNvSpPr>
          <p:nvPr>
            <p:ph type="title"/>
          </p:nvPr>
        </p:nvSpPr>
        <p:spPr>
          <a:xfrm>
            <a:off x="2478505" y="215036"/>
            <a:ext cx="8911687" cy="1280890"/>
          </a:xfrm>
        </p:spPr>
        <p:txBody>
          <a:bodyPr/>
          <a:lstStyle/>
          <a:p>
            <a:r>
              <a:rPr lang="en-US" dirty="0"/>
              <a:t>Exploratory Data Analysis</a:t>
            </a:r>
            <a:br>
              <a:rPr lang="en-US" dirty="0"/>
            </a:br>
            <a:r>
              <a:rPr lang="en-US" sz="2400" dirty="0">
                <a:solidFill>
                  <a:srgbClr val="7030A0"/>
                </a:solidFill>
              </a:rPr>
              <a:t>Findings</a:t>
            </a:r>
          </a:p>
        </p:txBody>
      </p:sp>
      <p:sp>
        <p:nvSpPr>
          <p:cNvPr id="3" name="Content Placeholder 2">
            <a:extLst>
              <a:ext uri="{FF2B5EF4-FFF2-40B4-BE49-F238E27FC236}">
                <a16:creationId xmlns:a16="http://schemas.microsoft.com/office/drawing/2014/main" id="{9392586E-EE71-0A4A-9263-BB782BA0BA32}"/>
              </a:ext>
            </a:extLst>
          </p:cNvPr>
          <p:cNvSpPr>
            <a:spLocks noGrp="1"/>
          </p:cNvSpPr>
          <p:nvPr>
            <p:ph idx="1"/>
          </p:nvPr>
        </p:nvSpPr>
        <p:spPr>
          <a:xfrm>
            <a:off x="2589212" y="1215189"/>
            <a:ext cx="8915400" cy="5642811"/>
          </a:xfrm>
        </p:spPr>
        <p:txBody>
          <a:bodyPr>
            <a:normAutofit fontScale="92500" lnSpcReduction="20000"/>
          </a:bodyPr>
          <a:lstStyle/>
          <a:p>
            <a:r>
              <a:rPr lang="en-US" dirty="0"/>
              <a:t>• There is an imbalance between rating classes, especially 1 and 2 ratings have small portions according to other classes. </a:t>
            </a:r>
          </a:p>
          <a:p>
            <a:r>
              <a:rPr lang="en-US" dirty="0"/>
              <a:t>• Most of the customers gave less than 8 reviews (mean = 7.87) but there are also outlier customers who have a large number of reviews. A great number of reviews which are made by a single customer may affect the objectiveness and so the test score negatively. </a:t>
            </a:r>
          </a:p>
          <a:p>
            <a:r>
              <a:rPr lang="en-US" dirty="0"/>
              <a:t>• Customer uniqueness of 4 and 5 ratings are low, it means they are populated by same customers. This may bring the same above drawbacks. </a:t>
            </a:r>
          </a:p>
          <a:p>
            <a:r>
              <a:rPr lang="en-US" dirty="0"/>
              <a:t>• Most of the products have less than 14 reviews (mean = 13.79). Product which have been received more than mean can be analyzed differently for extracting the strong issues about the products. For instance, chronical problems can be easily detected in this way. </a:t>
            </a:r>
          </a:p>
          <a:p>
            <a:r>
              <a:rPr lang="en-US" dirty="0"/>
              <a:t>• There is a negative correlation between number of feedbacks and rating classes are not strong. But outlier feedbacks can provide additional information. </a:t>
            </a:r>
          </a:p>
          <a:p>
            <a:r>
              <a:rPr lang="en-US" dirty="0"/>
              <a:t>• Most of the reviews have less than 200 words. And customers tend to using more words when they give 2, 3 and 4 ratings. </a:t>
            </a:r>
          </a:p>
          <a:p>
            <a:r>
              <a:rPr lang="en-US" dirty="0"/>
              <a:t>• There is no strong correlation between any two numeric variables. </a:t>
            </a:r>
          </a:p>
          <a:p>
            <a:r>
              <a:rPr lang="en-US" dirty="0"/>
              <a:t>• Most significant inference of text graphs is that there is a great number of matching words among review texts of different rating classes </a:t>
            </a:r>
          </a:p>
        </p:txBody>
      </p:sp>
    </p:spTree>
    <p:extLst>
      <p:ext uri="{BB962C8B-B14F-4D97-AF65-F5344CB8AC3E}">
        <p14:creationId xmlns:p14="http://schemas.microsoft.com/office/powerpoint/2010/main" val="4065139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40413-DBB2-C845-B07B-8884BD0D08A1}"/>
              </a:ext>
            </a:extLst>
          </p:cNvPr>
          <p:cNvSpPr>
            <a:spLocks noGrp="1"/>
          </p:cNvSpPr>
          <p:nvPr>
            <p:ph type="title"/>
          </p:nvPr>
        </p:nvSpPr>
        <p:spPr>
          <a:xfrm>
            <a:off x="2478505" y="215036"/>
            <a:ext cx="8911687" cy="1280890"/>
          </a:xfrm>
        </p:spPr>
        <p:txBody>
          <a:bodyPr/>
          <a:lstStyle/>
          <a:p>
            <a:r>
              <a:rPr lang="en-US" dirty="0"/>
              <a:t>Exploratory Data Analysis</a:t>
            </a:r>
            <a:br>
              <a:rPr lang="en-US" dirty="0"/>
            </a:br>
            <a:r>
              <a:rPr lang="en-US" sz="2400" dirty="0">
                <a:solidFill>
                  <a:srgbClr val="7030A0"/>
                </a:solidFill>
              </a:rPr>
              <a:t>Findings</a:t>
            </a:r>
          </a:p>
        </p:txBody>
      </p:sp>
      <p:sp>
        <p:nvSpPr>
          <p:cNvPr id="3" name="Content Placeholder 2">
            <a:extLst>
              <a:ext uri="{FF2B5EF4-FFF2-40B4-BE49-F238E27FC236}">
                <a16:creationId xmlns:a16="http://schemas.microsoft.com/office/drawing/2014/main" id="{9392586E-EE71-0A4A-9263-BB782BA0BA32}"/>
              </a:ext>
            </a:extLst>
          </p:cNvPr>
          <p:cNvSpPr>
            <a:spLocks noGrp="1"/>
          </p:cNvSpPr>
          <p:nvPr>
            <p:ph idx="1"/>
          </p:nvPr>
        </p:nvSpPr>
        <p:spPr>
          <a:xfrm>
            <a:off x="2589212" y="1852868"/>
            <a:ext cx="8915400" cy="4463716"/>
          </a:xfrm>
        </p:spPr>
        <p:txBody>
          <a:bodyPr>
            <a:normAutofit/>
          </a:bodyPr>
          <a:lstStyle/>
          <a:p>
            <a:pPr marL="0" indent="0">
              <a:buNone/>
            </a:pPr>
            <a:endParaRPr lang="en-US" dirty="0"/>
          </a:p>
          <a:p>
            <a:r>
              <a:rPr lang="en-US" dirty="0"/>
              <a:t>• </a:t>
            </a:r>
            <a:r>
              <a:rPr lang="en-US" b="1" dirty="0"/>
              <a:t>Recap crucial points: </a:t>
            </a:r>
            <a:r>
              <a:rPr lang="en-US" dirty="0"/>
              <a:t>- There is no strong relationship between numeric predictors and target variable </a:t>
            </a:r>
          </a:p>
          <a:p>
            <a:r>
              <a:rPr lang="en-US" dirty="0"/>
              <a:t>- Data set is imbalanced in regards of rating classes. </a:t>
            </a:r>
          </a:p>
          <a:p>
            <a:r>
              <a:rPr lang="en-US" dirty="0"/>
              <a:t>- There is a great number of matching words among rating classes. </a:t>
            </a:r>
          </a:p>
          <a:p>
            <a:br>
              <a:rPr lang="en-US" dirty="0"/>
            </a:br>
            <a:endParaRPr lang="en-US" dirty="0"/>
          </a:p>
          <a:p>
            <a:r>
              <a:rPr lang="en-US" dirty="0"/>
              <a:t>• </a:t>
            </a:r>
            <a:r>
              <a:rPr lang="en-US" b="1" dirty="0"/>
              <a:t>Conclusion: </a:t>
            </a:r>
            <a:r>
              <a:rPr lang="en-US" dirty="0"/>
              <a:t>- Using numeric variables will not make meaningful contribution to prediction. </a:t>
            </a:r>
          </a:p>
          <a:p>
            <a:r>
              <a:rPr lang="en-US" dirty="0"/>
              <a:t>- We can reduce the imbalance with reducing the number of rating classes. </a:t>
            </a:r>
          </a:p>
        </p:txBody>
      </p:sp>
    </p:spTree>
    <p:extLst>
      <p:ext uri="{BB962C8B-B14F-4D97-AF65-F5344CB8AC3E}">
        <p14:creationId xmlns:p14="http://schemas.microsoft.com/office/powerpoint/2010/main" val="712427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DDC32-F03E-2147-B0ED-E746CFAA5B68}"/>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65899C7B-DC4B-B14A-A694-62E5928E7882}"/>
              </a:ext>
            </a:extLst>
          </p:cNvPr>
          <p:cNvSpPr>
            <a:spLocks noGrp="1"/>
          </p:cNvSpPr>
          <p:nvPr>
            <p:ph idx="1"/>
          </p:nvPr>
        </p:nvSpPr>
        <p:spPr/>
        <p:txBody>
          <a:bodyPr>
            <a:normAutofit/>
          </a:bodyPr>
          <a:lstStyle/>
          <a:p>
            <a:pPr>
              <a:lnSpc>
                <a:spcPct val="150000"/>
              </a:lnSpc>
            </a:pPr>
            <a:r>
              <a:rPr lang="en-US" sz="2400" dirty="0"/>
              <a:t>Introduction</a:t>
            </a:r>
          </a:p>
          <a:p>
            <a:pPr>
              <a:lnSpc>
                <a:spcPct val="150000"/>
              </a:lnSpc>
            </a:pPr>
            <a:r>
              <a:rPr lang="en-US" sz="2400" dirty="0"/>
              <a:t>Data Wrangling</a:t>
            </a:r>
          </a:p>
          <a:p>
            <a:pPr>
              <a:lnSpc>
                <a:spcPct val="150000"/>
              </a:lnSpc>
            </a:pPr>
            <a:r>
              <a:rPr lang="en-US" sz="2400" dirty="0"/>
              <a:t>Exploratory Data Analysis</a:t>
            </a:r>
          </a:p>
        </p:txBody>
      </p:sp>
    </p:spTree>
    <p:extLst>
      <p:ext uri="{BB962C8B-B14F-4D97-AF65-F5344CB8AC3E}">
        <p14:creationId xmlns:p14="http://schemas.microsoft.com/office/powerpoint/2010/main" val="2696828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6A02F-4AA6-C049-BA32-0D4EA4C0A958}"/>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B1537142-DA99-CE40-AB32-4CD6857A7CF2}"/>
              </a:ext>
            </a:extLst>
          </p:cNvPr>
          <p:cNvSpPr>
            <a:spLocks noGrp="1"/>
          </p:cNvSpPr>
          <p:nvPr>
            <p:ph idx="1"/>
          </p:nvPr>
        </p:nvSpPr>
        <p:spPr/>
        <p:txBody>
          <a:bodyPr/>
          <a:lstStyle/>
          <a:p>
            <a:pPr algn="just"/>
            <a:r>
              <a:rPr lang="en-US" sz="2400" b="1" dirty="0"/>
              <a:t>Problem</a:t>
            </a:r>
          </a:p>
          <a:p>
            <a:pPr marL="0" indent="0" algn="just">
              <a:buNone/>
            </a:pPr>
            <a:endParaRPr lang="en-US" sz="2400" dirty="0"/>
          </a:p>
          <a:p>
            <a:pPr marL="0" indent="0" algn="just">
              <a:buNone/>
            </a:pPr>
            <a:r>
              <a:rPr lang="en-US" sz="2400" dirty="0"/>
              <a:t>	Our goal is to build a sentiment analysis model that predicts whether a user liked a product or not, based on their review on Amazon. Our dataset consists of customers’ reviews and ratings, which we got from Consumer Reviews of Amazon products. </a:t>
            </a:r>
          </a:p>
          <a:p>
            <a:pPr marL="0" indent="0">
              <a:buNone/>
            </a:pPr>
            <a:endParaRPr lang="en-US" dirty="0"/>
          </a:p>
        </p:txBody>
      </p:sp>
    </p:spTree>
    <p:extLst>
      <p:ext uri="{BB962C8B-B14F-4D97-AF65-F5344CB8AC3E}">
        <p14:creationId xmlns:p14="http://schemas.microsoft.com/office/powerpoint/2010/main" val="2792013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24CEC-DA39-3B42-A50E-6C514DDB2026}"/>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3A9BF000-B97B-E248-BD14-FE70C56D3B7B}"/>
              </a:ext>
            </a:extLst>
          </p:cNvPr>
          <p:cNvSpPr>
            <a:spLocks noGrp="1"/>
          </p:cNvSpPr>
          <p:nvPr>
            <p:ph idx="1"/>
          </p:nvPr>
        </p:nvSpPr>
        <p:spPr>
          <a:xfrm>
            <a:off x="2589212" y="1365813"/>
            <a:ext cx="8915400" cy="5127583"/>
          </a:xfrm>
        </p:spPr>
        <p:txBody>
          <a:bodyPr>
            <a:normAutofit fontScale="92500" lnSpcReduction="10000"/>
          </a:bodyPr>
          <a:lstStyle/>
          <a:p>
            <a:r>
              <a:rPr lang="en-US" sz="2600" b="1" dirty="0"/>
              <a:t>Data Set</a:t>
            </a:r>
          </a:p>
          <a:p>
            <a:pPr marL="0" indent="0">
              <a:buNone/>
            </a:pPr>
            <a:r>
              <a:rPr lang="en-US" dirty="0"/>
              <a:t>Our dataset comes from consumer reviews of Amazon products which are related with patio, lawn and garden. The data was obtained from Julian </a:t>
            </a:r>
            <a:r>
              <a:rPr lang="en-US" dirty="0" err="1"/>
              <a:t>McAuley’s</a:t>
            </a:r>
            <a:r>
              <a:rPr lang="en-US" dirty="0"/>
              <a:t> dataset collection.1 This dataset has 13,272 data points in total. Each record has below feature: </a:t>
            </a:r>
          </a:p>
          <a:p>
            <a:pPr marL="0" indent="406400">
              <a:buNone/>
            </a:pPr>
            <a:r>
              <a:rPr lang="en-US" dirty="0"/>
              <a:t>• Product/</a:t>
            </a:r>
            <a:r>
              <a:rPr lang="en-US" dirty="0" err="1"/>
              <a:t>productId</a:t>
            </a:r>
            <a:r>
              <a:rPr lang="en-US" dirty="0"/>
              <a:t>: </a:t>
            </a:r>
            <a:r>
              <a:rPr lang="en-US" dirty="0" err="1"/>
              <a:t>asin</a:t>
            </a:r>
            <a:r>
              <a:rPr lang="en-US" dirty="0"/>
              <a:t>, e.g. </a:t>
            </a:r>
            <a:r>
              <a:rPr lang="en-US" dirty="0" err="1"/>
              <a:t>amazon.com</a:t>
            </a:r>
            <a:r>
              <a:rPr lang="en-US" dirty="0"/>
              <a:t>/</a:t>
            </a:r>
            <a:r>
              <a:rPr lang="en-US" dirty="0" err="1"/>
              <a:t>dp</a:t>
            </a:r>
            <a:r>
              <a:rPr lang="en-US" dirty="0"/>
              <a:t>/B00006HAXW </a:t>
            </a:r>
          </a:p>
          <a:p>
            <a:pPr marL="0" indent="406400">
              <a:buNone/>
            </a:pPr>
            <a:r>
              <a:rPr lang="en-US" dirty="0"/>
              <a:t>• Product/title: title of the product </a:t>
            </a:r>
          </a:p>
          <a:p>
            <a:pPr marL="0" indent="406400">
              <a:buNone/>
            </a:pPr>
            <a:r>
              <a:rPr lang="en-US" dirty="0"/>
              <a:t>• Product/price: price of the product </a:t>
            </a:r>
          </a:p>
          <a:p>
            <a:pPr marL="0" indent="406400">
              <a:buNone/>
            </a:pPr>
            <a:r>
              <a:rPr lang="en-US" dirty="0"/>
              <a:t>• Review/</a:t>
            </a:r>
            <a:r>
              <a:rPr lang="en-US" dirty="0" err="1"/>
              <a:t>userId</a:t>
            </a:r>
            <a:r>
              <a:rPr lang="en-US" dirty="0"/>
              <a:t>: id of the user, e.g. A1RSDE90N6RSZF </a:t>
            </a:r>
          </a:p>
          <a:p>
            <a:pPr marL="0" indent="406400">
              <a:buNone/>
            </a:pPr>
            <a:r>
              <a:rPr lang="en-US" dirty="0"/>
              <a:t>• Review/</a:t>
            </a:r>
            <a:r>
              <a:rPr lang="en-US" dirty="0" err="1"/>
              <a:t>profileName</a:t>
            </a:r>
            <a:r>
              <a:rPr lang="en-US" dirty="0"/>
              <a:t>: name of the user </a:t>
            </a:r>
          </a:p>
          <a:p>
            <a:pPr marL="0" indent="406400">
              <a:buNone/>
            </a:pPr>
            <a:r>
              <a:rPr lang="en-US" dirty="0"/>
              <a:t>• Review/helpfulness: fraction of users who found the review helpful </a:t>
            </a:r>
          </a:p>
          <a:p>
            <a:pPr marL="0" indent="406400">
              <a:buNone/>
            </a:pPr>
            <a:r>
              <a:rPr lang="en-US" dirty="0"/>
              <a:t>• Review/score: rating of the product </a:t>
            </a:r>
          </a:p>
          <a:p>
            <a:pPr marL="0" indent="406400">
              <a:buNone/>
            </a:pPr>
            <a:r>
              <a:rPr lang="en-US" dirty="0"/>
              <a:t>• Review/time: time of the review (</a:t>
            </a:r>
            <a:r>
              <a:rPr lang="en-US" dirty="0" err="1"/>
              <a:t>unix</a:t>
            </a:r>
            <a:r>
              <a:rPr lang="en-US" dirty="0"/>
              <a:t> time) </a:t>
            </a:r>
          </a:p>
          <a:p>
            <a:pPr marL="0" indent="406400">
              <a:buNone/>
            </a:pPr>
            <a:r>
              <a:rPr lang="en-US" dirty="0"/>
              <a:t>• Review/summary: review summary </a:t>
            </a:r>
          </a:p>
          <a:p>
            <a:pPr marL="0" indent="406400">
              <a:buNone/>
            </a:pPr>
            <a:r>
              <a:rPr lang="en-US" dirty="0"/>
              <a:t>• Review/text: text of the review </a:t>
            </a:r>
          </a:p>
          <a:p>
            <a:pPr marL="0" indent="0">
              <a:buNone/>
            </a:pPr>
            <a:endParaRPr lang="en-US" dirty="0"/>
          </a:p>
        </p:txBody>
      </p:sp>
    </p:spTree>
    <p:extLst>
      <p:ext uri="{BB962C8B-B14F-4D97-AF65-F5344CB8AC3E}">
        <p14:creationId xmlns:p14="http://schemas.microsoft.com/office/powerpoint/2010/main" val="2914089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3B8CE-EDAA-DE4C-A69D-3794060A1E04}"/>
              </a:ext>
            </a:extLst>
          </p:cNvPr>
          <p:cNvSpPr>
            <a:spLocks noGrp="1"/>
          </p:cNvSpPr>
          <p:nvPr>
            <p:ph type="title"/>
          </p:nvPr>
        </p:nvSpPr>
        <p:spPr/>
        <p:txBody>
          <a:bodyPr/>
          <a:lstStyle/>
          <a:p>
            <a:r>
              <a:rPr lang="en-US" dirty="0"/>
              <a:t>Data Wrangling</a:t>
            </a:r>
          </a:p>
        </p:txBody>
      </p:sp>
      <p:pic>
        <p:nvPicPr>
          <p:cNvPr id="4" name="Content Placeholder 3">
            <a:extLst>
              <a:ext uri="{FF2B5EF4-FFF2-40B4-BE49-F238E27FC236}">
                <a16:creationId xmlns:a16="http://schemas.microsoft.com/office/drawing/2014/main" id="{6B775ED9-DC57-A243-8706-53F95063329E}"/>
              </a:ext>
            </a:extLst>
          </p:cNvPr>
          <p:cNvPicPr>
            <a:picLocks noGrp="1" noChangeAspect="1"/>
          </p:cNvPicPr>
          <p:nvPr>
            <p:ph idx="1"/>
          </p:nvPr>
        </p:nvPicPr>
        <p:blipFill>
          <a:blip r:embed="rId2"/>
          <a:stretch>
            <a:fillRect/>
          </a:stretch>
        </p:blipFill>
        <p:spPr>
          <a:xfrm>
            <a:off x="1953127" y="1486308"/>
            <a:ext cx="10169764" cy="2849548"/>
          </a:xfrm>
          <a:prstGeom prst="rect">
            <a:avLst/>
          </a:prstGeom>
        </p:spPr>
      </p:pic>
      <p:sp>
        <p:nvSpPr>
          <p:cNvPr id="5" name="Rectangle 4">
            <a:extLst>
              <a:ext uri="{FF2B5EF4-FFF2-40B4-BE49-F238E27FC236}">
                <a16:creationId xmlns:a16="http://schemas.microsoft.com/office/drawing/2014/main" id="{765DF494-0F5C-9145-8DFE-3B8A27DB48A9}"/>
              </a:ext>
            </a:extLst>
          </p:cNvPr>
          <p:cNvSpPr/>
          <p:nvPr/>
        </p:nvSpPr>
        <p:spPr>
          <a:xfrm>
            <a:off x="1953127" y="4528368"/>
            <a:ext cx="8634662" cy="2066400"/>
          </a:xfrm>
          <a:prstGeom prst="rect">
            <a:avLst/>
          </a:prstGeom>
        </p:spPr>
        <p:txBody>
          <a:bodyPr wrap="square">
            <a:spAutoFit/>
          </a:bodyPr>
          <a:lstStyle/>
          <a:p>
            <a:r>
              <a:rPr lang="en-US" sz="2400" dirty="0">
                <a:effectLst/>
                <a:latin typeface="Calibri" panose="020F0502020204030204" pitchFamily="34" charset="0"/>
              </a:rPr>
              <a:t>Issues fixed: </a:t>
            </a:r>
          </a:p>
          <a:p>
            <a:pPr>
              <a:lnSpc>
                <a:spcPct val="150000"/>
              </a:lnSpc>
            </a:pPr>
            <a:r>
              <a:rPr lang="en-US" sz="2400" dirty="0">
                <a:effectLst/>
                <a:latin typeface="Calibri" panose="020F0502020204030204" pitchFamily="34" charset="0"/>
              </a:rPr>
              <a:t>- 3 new columns created </a:t>
            </a:r>
          </a:p>
          <a:p>
            <a:pPr>
              <a:lnSpc>
                <a:spcPct val="150000"/>
              </a:lnSpc>
            </a:pPr>
            <a:r>
              <a:rPr lang="en-US" sz="2400" dirty="0">
                <a:effectLst/>
                <a:latin typeface="Calibri" panose="020F0502020204030204" pitchFamily="34" charset="0"/>
              </a:rPr>
              <a:t>- 5 redundant columns dropped </a:t>
            </a:r>
          </a:p>
          <a:p>
            <a:pPr>
              <a:lnSpc>
                <a:spcPct val="150000"/>
              </a:lnSpc>
            </a:pPr>
            <a:r>
              <a:rPr lang="en-US" sz="2400" dirty="0">
                <a:effectLst/>
                <a:latin typeface="Calibri" panose="020F0502020204030204" pitchFamily="34" charset="0"/>
              </a:rPr>
              <a:t>- Some column names were changed and made lowercase </a:t>
            </a:r>
          </a:p>
        </p:txBody>
      </p:sp>
    </p:spTree>
    <p:extLst>
      <p:ext uri="{BB962C8B-B14F-4D97-AF65-F5344CB8AC3E}">
        <p14:creationId xmlns:p14="http://schemas.microsoft.com/office/powerpoint/2010/main" val="4086708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50E9D-1FFF-8149-AE06-FE60D8DE3DEF}"/>
              </a:ext>
            </a:extLst>
          </p:cNvPr>
          <p:cNvSpPr>
            <a:spLocks noGrp="1"/>
          </p:cNvSpPr>
          <p:nvPr>
            <p:ph type="title"/>
          </p:nvPr>
        </p:nvSpPr>
        <p:spPr/>
        <p:txBody>
          <a:bodyPr/>
          <a:lstStyle/>
          <a:p>
            <a:r>
              <a:rPr lang="en-US" dirty="0"/>
              <a:t>Data Wrangling</a:t>
            </a:r>
          </a:p>
        </p:txBody>
      </p:sp>
      <p:sp>
        <p:nvSpPr>
          <p:cNvPr id="3" name="Content Placeholder 2">
            <a:extLst>
              <a:ext uri="{FF2B5EF4-FFF2-40B4-BE49-F238E27FC236}">
                <a16:creationId xmlns:a16="http://schemas.microsoft.com/office/drawing/2014/main" id="{4CF2AA6D-0EF0-8646-A910-02B661B40373}"/>
              </a:ext>
            </a:extLst>
          </p:cNvPr>
          <p:cNvSpPr>
            <a:spLocks noGrp="1"/>
          </p:cNvSpPr>
          <p:nvPr>
            <p:ph idx="1"/>
          </p:nvPr>
        </p:nvSpPr>
        <p:spPr>
          <a:xfrm>
            <a:off x="2589212" y="1335505"/>
            <a:ext cx="8915400" cy="5161547"/>
          </a:xfrm>
        </p:spPr>
        <p:txBody>
          <a:bodyPr>
            <a:normAutofit/>
          </a:bodyPr>
          <a:lstStyle/>
          <a:p>
            <a:r>
              <a:rPr lang="en-US" sz="2400" b="1" dirty="0"/>
              <a:t>Text Preprocessing </a:t>
            </a:r>
            <a:endParaRPr lang="en-US" sz="2400" dirty="0"/>
          </a:p>
          <a:p>
            <a:pPr marL="0" indent="0">
              <a:buNone/>
            </a:pPr>
            <a:r>
              <a:rPr lang="en-US" sz="2000" dirty="0"/>
              <a:t>After creating the merged feature, in the context of corpus normalization we applied advanced text cleaning such as: </a:t>
            </a:r>
          </a:p>
          <a:p>
            <a:pPr marL="0" indent="406400">
              <a:buNone/>
            </a:pPr>
            <a:r>
              <a:rPr lang="en-US" sz="2000" dirty="0"/>
              <a:t>• Lowercase the text </a:t>
            </a:r>
          </a:p>
          <a:p>
            <a:pPr marL="0" indent="406400">
              <a:buNone/>
            </a:pPr>
            <a:r>
              <a:rPr lang="en-US" sz="2000" dirty="0"/>
              <a:t>• Keep only words </a:t>
            </a:r>
          </a:p>
          <a:p>
            <a:pPr marL="0" indent="406400">
              <a:buNone/>
            </a:pPr>
            <a:r>
              <a:rPr lang="en-US" sz="2000" dirty="0"/>
              <a:t>• Html removal </a:t>
            </a:r>
          </a:p>
          <a:p>
            <a:pPr marL="0" indent="406400">
              <a:buNone/>
            </a:pPr>
            <a:r>
              <a:rPr lang="en-US" sz="2000" dirty="0"/>
              <a:t>• Expanding contractions </a:t>
            </a:r>
          </a:p>
          <a:p>
            <a:pPr marL="0" indent="406400">
              <a:buNone/>
            </a:pPr>
            <a:r>
              <a:rPr lang="en-US" sz="2000" dirty="0"/>
              <a:t>• Whitespace and underscores removal </a:t>
            </a:r>
          </a:p>
          <a:p>
            <a:pPr marL="0" indent="406400">
              <a:buNone/>
            </a:pPr>
            <a:r>
              <a:rPr lang="en-US" sz="2000" dirty="0"/>
              <a:t>• Special characters removal </a:t>
            </a:r>
          </a:p>
          <a:p>
            <a:pPr marL="0" indent="406400">
              <a:buNone/>
            </a:pPr>
            <a:r>
              <a:rPr lang="en-US" sz="2000" dirty="0"/>
              <a:t>• Accent marks removal </a:t>
            </a:r>
          </a:p>
          <a:p>
            <a:pPr marL="0" indent="406400">
              <a:buNone/>
            </a:pPr>
            <a:r>
              <a:rPr lang="en-US" sz="2000" dirty="0"/>
              <a:t>• Lemmatization </a:t>
            </a:r>
          </a:p>
          <a:p>
            <a:pPr marL="0" indent="406400">
              <a:buNone/>
            </a:pPr>
            <a:r>
              <a:rPr lang="en-US" sz="2000" dirty="0"/>
              <a:t>• Stop words removal </a:t>
            </a:r>
          </a:p>
        </p:txBody>
      </p:sp>
    </p:spTree>
    <p:extLst>
      <p:ext uri="{BB962C8B-B14F-4D97-AF65-F5344CB8AC3E}">
        <p14:creationId xmlns:p14="http://schemas.microsoft.com/office/powerpoint/2010/main" val="2653949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40413-DBB2-C845-B07B-8884BD0D08A1}"/>
              </a:ext>
            </a:extLst>
          </p:cNvPr>
          <p:cNvSpPr>
            <a:spLocks noGrp="1"/>
          </p:cNvSpPr>
          <p:nvPr>
            <p:ph type="title"/>
          </p:nvPr>
        </p:nvSpPr>
        <p:spPr>
          <a:xfrm>
            <a:off x="2478505" y="215036"/>
            <a:ext cx="8911687" cy="1280890"/>
          </a:xfrm>
        </p:spPr>
        <p:txBody>
          <a:bodyPr/>
          <a:lstStyle/>
          <a:p>
            <a:r>
              <a:rPr lang="en-US" dirty="0"/>
              <a:t>Exploratory Data Analysis</a:t>
            </a:r>
            <a:br>
              <a:rPr lang="en-US" dirty="0"/>
            </a:br>
            <a:r>
              <a:rPr lang="en-US" sz="2400" dirty="0">
                <a:solidFill>
                  <a:srgbClr val="7030A0"/>
                </a:solidFill>
              </a:rPr>
              <a:t>“Rating” feature</a:t>
            </a:r>
          </a:p>
        </p:txBody>
      </p:sp>
      <p:sp>
        <p:nvSpPr>
          <p:cNvPr id="3" name="Content Placeholder 2">
            <a:extLst>
              <a:ext uri="{FF2B5EF4-FFF2-40B4-BE49-F238E27FC236}">
                <a16:creationId xmlns:a16="http://schemas.microsoft.com/office/drawing/2014/main" id="{9392586E-EE71-0A4A-9263-BB782BA0BA32}"/>
              </a:ext>
            </a:extLst>
          </p:cNvPr>
          <p:cNvSpPr>
            <a:spLocks noGrp="1"/>
          </p:cNvSpPr>
          <p:nvPr>
            <p:ph idx="1"/>
          </p:nvPr>
        </p:nvSpPr>
        <p:spPr>
          <a:xfrm>
            <a:off x="2589212" y="5329990"/>
            <a:ext cx="8915400" cy="1026401"/>
          </a:xfrm>
        </p:spPr>
        <p:txBody>
          <a:bodyPr>
            <a:normAutofit/>
          </a:bodyPr>
          <a:lstStyle/>
          <a:p>
            <a:pPr marL="0" indent="0">
              <a:buNone/>
            </a:pPr>
            <a:r>
              <a:rPr lang="en-US" dirty="0"/>
              <a:t>• There is an imbalance between rating classes </a:t>
            </a:r>
          </a:p>
          <a:p>
            <a:pPr marL="0" indent="0">
              <a:buNone/>
            </a:pPr>
            <a:r>
              <a:rPr lang="en-US" dirty="0"/>
              <a:t>• Especially 1 and 2 ratings have small portions according to other classes </a:t>
            </a:r>
          </a:p>
          <a:p>
            <a:endParaRPr lang="en-US" dirty="0"/>
          </a:p>
        </p:txBody>
      </p:sp>
      <p:pic>
        <p:nvPicPr>
          <p:cNvPr id="4" name="Picture 3">
            <a:extLst>
              <a:ext uri="{FF2B5EF4-FFF2-40B4-BE49-F238E27FC236}">
                <a16:creationId xmlns:a16="http://schemas.microsoft.com/office/drawing/2014/main" id="{05BFC468-6414-FB4D-A874-BDFD00E42D1A}"/>
              </a:ext>
            </a:extLst>
          </p:cNvPr>
          <p:cNvPicPr>
            <a:picLocks noChangeAspect="1"/>
          </p:cNvPicPr>
          <p:nvPr/>
        </p:nvPicPr>
        <p:blipFill>
          <a:blip r:embed="rId2"/>
          <a:stretch>
            <a:fillRect/>
          </a:stretch>
        </p:blipFill>
        <p:spPr>
          <a:xfrm>
            <a:off x="2478505" y="1355434"/>
            <a:ext cx="8702508" cy="3825498"/>
          </a:xfrm>
          <a:prstGeom prst="rect">
            <a:avLst/>
          </a:prstGeom>
        </p:spPr>
      </p:pic>
    </p:spTree>
    <p:extLst>
      <p:ext uri="{BB962C8B-B14F-4D97-AF65-F5344CB8AC3E}">
        <p14:creationId xmlns:p14="http://schemas.microsoft.com/office/powerpoint/2010/main" val="29187828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40413-DBB2-C845-B07B-8884BD0D08A1}"/>
              </a:ext>
            </a:extLst>
          </p:cNvPr>
          <p:cNvSpPr>
            <a:spLocks noGrp="1"/>
          </p:cNvSpPr>
          <p:nvPr>
            <p:ph type="title"/>
          </p:nvPr>
        </p:nvSpPr>
        <p:spPr>
          <a:xfrm>
            <a:off x="2478505" y="215036"/>
            <a:ext cx="8911687" cy="1280890"/>
          </a:xfrm>
        </p:spPr>
        <p:txBody>
          <a:bodyPr/>
          <a:lstStyle/>
          <a:p>
            <a:r>
              <a:rPr lang="en-US" dirty="0"/>
              <a:t>Exploratory Data Analysis</a:t>
            </a:r>
            <a:br>
              <a:rPr lang="en-US" dirty="0"/>
            </a:br>
            <a:r>
              <a:rPr lang="en-US" sz="2400" dirty="0">
                <a:solidFill>
                  <a:srgbClr val="7030A0"/>
                </a:solidFill>
              </a:rPr>
              <a:t>“Customer” feature</a:t>
            </a:r>
          </a:p>
        </p:txBody>
      </p:sp>
      <p:sp>
        <p:nvSpPr>
          <p:cNvPr id="3" name="Content Placeholder 2">
            <a:extLst>
              <a:ext uri="{FF2B5EF4-FFF2-40B4-BE49-F238E27FC236}">
                <a16:creationId xmlns:a16="http://schemas.microsoft.com/office/drawing/2014/main" id="{9392586E-EE71-0A4A-9263-BB782BA0BA32}"/>
              </a:ext>
            </a:extLst>
          </p:cNvPr>
          <p:cNvSpPr>
            <a:spLocks noGrp="1"/>
          </p:cNvSpPr>
          <p:nvPr>
            <p:ph idx="1"/>
          </p:nvPr>
        </p:nvSpPr>
        <p:spPr>
          <a:xfrm>
            <a:off x="2589212" y="4215189"/>
            <a:ext cx="8915400" cy="2642811"/>
          </a:xfrm>
        </p:spPr>
        <p:txBody>
          <a:bodyPr>
            <a:normAutofit lnSpcReduction="10000"/>
          </a:bodyPr>
          <a:lstStyle/>
          <a:p>
            <a:pPr marL="0" indent="0">
              <a:buNone/>
            </a:pPr>
            <a:endParaRPr lang="en-US" dirty="0"/>
          </a:p>
          <a:p>
            <a:r>
              <a:rPr lang="en-US" dirty="0"/>
              <a:t>• Most of the customers gave less than 8 reviews (mean = 7.87). </a:t>
            </a:r>
          </a:p>
          <a:p>
            <a:r>
              <a:rPr lang="en-US" dirty="0"/>
              <a:t>• Giving more than 20 reviews is very rare. </a:t>
            </a:r>
          </a:p>
          <a:p>
            <a:r>
              <a:rPr lang="en-US" dirty="0"/>
              <a:t>• There are outlier customers in regards of number of reviews. </a:t>
            </a:r>
          </a:p>
          <a:p>
            <a:r>
              <a:rPr lang="en-US" dirty="0"/>
              <a:t>• This may affect the objectiveness of the rating class.  So, they may affect the score of the model. </a:t>
            </a:r>
          </a:p>
          <a:p>
            <a:r>
              <a:rPr lang="en-US" dirty="0"/>
              <a:t>• Most of the customers are tend to make short reviews. </a:t>
            </a:r>
          </a:p>
          <a:p>
            <a:endParaRPr lang="en-US" dirty="0"/>
          </a:p>
        </p:txBody>
      </p:sp>
      <p:pic>
        <p:nvPicPr>
          <p:cNvPr id="6" name="Picture 5">
            <a:extLst>
              <a:ext uri="{FF2B5EF4-FFF2-40B4-BE49-F238E27FC236}">
                <a16:creationId xmlns:a16="http://schemas.microsoft.com/office/drawing/2014/main" id="{48C1F572-EB44-2947-A9EA-AEFF0459386C}"/>
              </a:ext>
            </a:extLst>
          </p:cNvPr>
          <p:cNvPicPr>
            <a:picLocks noChangeAspect="1"/>
          </p:cNvPicPr>
          <p:nvPr/>
        </p:nvPicPr>
        <p:blipFill>
          <a:blip r:embed="rId2"/>
          <a:stretch>
            <a:fillRect/>
          </a:stretch>
        </p:blipFill>
        <p:spPr>
          <a:xfrm>
            <a:off x="3188368" y="1279673"/>
            <a:ext cx="7035800" cy="3140060"/>
          </a:xfrm>
          <a:prstGeom prst="rect">
            <a:avLst/>
          </a:prstGeom>
        </p:spPr>
      </p:pic>
    </p:spTree>
    <p:extLst>
      <p:ext uri="{BB962C8B-B14F-4D97-AF65-F5344CB8AC3E}">
        <p14:creationId xmlns:p14="http://schemas.microsoft.com/office/powerpoint/2010/main" val="3269851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40413-DBB2-C845-B07B-8884BD0D08A1}"/>
              </a:ext>
            </a:extLst>
          </p:cNvPr>
          <p:cNvSpPr>
            <a:spLocks noGrp="1"/>
          </p:cNvSpPr>
          <p:nvPr>
            <p:ph type="title"/>
          </p:nvPr>
        </p:nvSpPr>
        <p:spPr>
          <a:xfrm>
            <a:off x="2478505" y="215036"/>
            <a:ext cx="8911687" cy="1280890"/>
          </a:xfrm>
        </p:spPr>
        <p:txBody>
          <a:bodyPr/>
          <a:lstStyle/>
          <a:p>
            <a:r>
              <a:rPr lang="en-US" dirty="0"/>
              <a:t>Exploratory Data Analysis</a:t>
            </a:r>
            <a:br>
              <a:rPr lang="en-US" dirty="0"/>
            </a:br>
            <a:r>
              <a:rPr lang="en-US" sz="2400" dirty="0">
                <a:solidFill>
                  <a:srgbClr val="7030A0"/>
                </a:solidFill>
              </a:rPr>
              <a:t>“Product” feature</a:t>
            </a:r>
          </a:p>
        </p:txBody>
      </p:sp>
      <p:sp>
        <p:nvSpPr>
          <p:cNvPr id="3" name="Content Placeholder 2">
            <a:extLst>
              <a:ext uri="{FF2B5EF4-FFF2-40B4-BE49-F238E27FC236}">
                <a16:creationId xmlns:a16="http://schemas.microsoft.com/office/drawing/2014/main" id="{9392586E-EE71-0A4A-9263-BB782BA0BA32}"/>
              </a:ext>
            </a:extLst>
          </p:cNvPr>
          <p:cNvSpPr>
            <a:spLocks noGrp="1"/>
          </p:cNvSpPr>
          <p:nvPr>
            <p:ph idx="1"/>
          </p:nvPr>
        </p:nvSpPr>
        <p:spPr>
          <a:xfrm>
            <a:off x="2589212" y="4572000"/>
            <a:ext cx="8915400" cy="2093495"/>
          </a:xfrm>
        </p:spPr>
        <p:txBody>
          <a:bodyPr>
            <a:normAutofit lnSpcReduction="10000"/>
          </a:bodyPr>
          <a:lstStyle/>
          <a:p>
            <a:pPr marL="0" indent="0">
              <a:buNone/>
            </a:pPr>
            <a:endParaRPr lang="en-US" dirty="0"/>
          </a:p>
          <a:p>
            <a:r>
              <a:rPr lang="en-US" dirty="0"/>
              <a:t>• Most of the products have less than 14 reviews (mean = 13.79) </a:t>
            </a:r>
          </a:p>
          <a:p>
            <a:r>
              <a:rPr lang="en-US" dirty="0"/>
              <a:t>• Product which have been received more than mean can analysis differently for extracting the strong issues about the products. For instance, </a:t>
            </a:r>
            <a:r>
              <a:rPr lang="en-US" dirty="0" err="1"/>
              <a:t>cronical</a:t>
            </a:r>
            <a:r>
              <a:rPr lang="en-US" dirty="0"/>
              <a:t> problems can be easily detected in this way. </a:t>
            </a:r>
          </a:p>
          <a:p>
            <a:r>
              <a:rPr lang="en-US" dirty="0"/>
              <a:t>• There are outlier products. </a:t>
            </a:r>
          </a:p>
          <a:p>
            <a:endParaRPr lang="en-US" dirty="0"/>
          </a:p>
        </p:txBody>
      </p:sp>
      <p:pic>
        <p:nvPicPr>
          <p:cNvPr id="5" name="Picture 4">
            <a:extLst>
              <a:ext uri="{FF2B5EF4-FFF2-40B4-BE49-F238E27FC236}">
                <a16:creationId xmlns:a16="http://schemas.microsoft.com/office/drawing/2014/main" id="{613C14B1-E319-3F45-A632-50A9E9069A31}"/>
              </a:ext>
            </a:extLst>
          </p:cNvPr>
          <p:cNvPicPr>
            <a:picLocks noChangeAspect="1"/>
          </p:cNvPicPr>
          <p:nvPr/>
        </p:nvPicPr>
        <p:blipFill>
          <a:blip r:embed="rId2"/>
          <a:stretch>
            <a:fillRect/>
          </a:stretch>
        </p:blipFill>
        <p:spPr>
          <a:xfrm>
            <a:off x="4451684" y="1245437"/>
            <a:ext cx="5252118" cy="3561123"/>
          </a:xfrm>
          <a:prstGeom prst="rect">
            <a:avLst/>
          </a:prstGeom>
        </p:spPr>
      </p:pic>
    </p:spTree>
    <p:extLst>
      <p:ext uri="{BB962C8B-B14F-4D97-AF65-F5344CB8AC3E}">
        <p14:creationId xmlns:p14="http://schemas.microsoft.com/office/powerpoint/2010/main" val="386902270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{3CDDA1B6-40C4-3D43-BAB4-4E1433899071}tf10001069</Template>
  <TotalTime>82</TotalTime>
  <Words>252</Words>
  <Application>Microsoft Macintosh PowerPoint</Application>
  <PresentationFormat>Widescreen</PresentationFormat>
  <Paragraphs>88</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Century Gothic</vt:lpstr>
      <vt:lpstr>Wingdings 3</vt:lpstr>
      <vt:lpstr>Wisp</vt:lpstr>
      <vt:lpstr>  Sentiment Analysis for Amazon Reviews Milestone-1 </vt:lpstr>
      <vt:lpstr>AGENDA</vt:lpstr>
      <vt:lpstr>Introduction</vt:lpstr>
      <vt:lpstr>Introduction</vt:lpstr>
      <vt:lpstr>Data Wrangling</vt:lpstr>
      <vt:lpstr>Data Wrangling</vt:lpstr>
      <vt:lpstr>Exploratory Data Analysis “Rating” feature</vt:lpstr>
      <vt:lpstr>Exploratory Data Analysis “Customer” feature</vt:lpstr>
      <vt:lpstr>Exploratory Data Analysis “Product” feature</vt:lpstr>
      <vt:lpstr>Exploratory Data Analysis “Product” feature</vt:lpstr>
      <vt:lpstr>Exploratory Data Analysis “Review length” feature</vt:lpstr>
      <vt:lpstr>Exploratory Data Analysis Correlation Matrix</vt:lpstr>
      <vt:lpstr>Exploratory Data Analysis Correlation Matrix</vt:lpstr>
      <vt:lpstr>Exploratory Data Analysis Findings</vt:lpstr>
      <vt:lpstr>Exploratory Data Analysis Findings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Sentiment Analysis for Amazon Reviews Milestone-1 </dc:title>
  <dc:creator>hüseyin yılmaz</dc:creator>
  <cp:lastModifiedBy>hüseyin yılmaz</cp:lastModifiedBy>
  <cp:revision>4</cp:revision>
  <dcterms:created xsi:type="dcterms:W3CDTF">2019-02-26T19:47:42Z</dcterms:created>
  <dcterms:modified xsi:type="dcterms:W3CDTF">2019-02-26T21:10:21Z</dcterms:modified>
</cp:coreProperties>
</file>

<file path=docProps/thumbnail.jpeg>
</file>